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54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45F0C7-AA85-402B-942D-8DE9FDB289CB}"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45F0C7-AA85-402B-942D-8DE9FDB289CB}"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45F0C7-AA85-402B-942D-8DE9FDB289CB}"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45F0C7-AA85-402B-942D-8DE9FDB289CB}"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45F0C7-AA85-402B-942D-8DE9FDB289CB}"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45F0C7-AA85-402B-942D-8DE9FDB289CB}"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45F0C7-AA85-402B-942D-8DE9FDB289CB}" type="datetimeFigureOut">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45F0C7-AA85-402B-942D-8DE9FDB289CB}" type="datetimeFigureOut">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5F0C7-AA85-402B-942D-8DE9FDB289CB}" type="datetimeFigureOut">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5F0C7-AA85-402B-942D-8DE9FDB289CB}"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5F0C7-AA85-402B-942D-8DE9FDB289CB}"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62A03-60C0-492A-9574-0F00F1AAD9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5F0C7-AA85-402B-942D-8DE9FDB289CB}" type="datetimeFigureOut">
              <a:rPr lang="en-US" smtClean="0"/>
              <a:t>11/13/2019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62A03-60C0-492A-9574-0F00F1AAD9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a:srcRect/>
          <a:stretch>
            <a:fillRect/>
          </a:stretch>
        </p:blipFill>
        <p:spPr bwMode="auto">
          <a:xfrm>
            <a:off x="914400" y="1752600"/>
            <a:ext cx="7953935" cy="4859520"/>
          </a:xfrm>
          <a:prstGeom prst="rect">
            <a:avLst/>
          </a:prstGeom>
          <a:noFill/>
          <a:ln w="9525">
            <a:noFill/>
            <a:miter lim="800000"/>
            <a:headEnd/>
            <a:tailEnd/>
          </a:ln>
          <a:effectLst/>
        </p:spPr>
      </p:pic>
      <p:sp>
        <p:nvSpPr>
          <p:cNvPr id="3" name="Rectangle 2"/>
          <p:cNvSpPr/>
          <p:nvPr/>
        </p:nvSpPr>
        <p:spPr>
          <a:xfrm>
            <a:off x="457200" y="0"/>
            <a:ext cx="7848600" cy="1938992"/>
          </a:xfrm>
          <a:prstGeom prst="rect">
            <a:avLst/>
          </a:prstGeom>
        </p:spPr>
        <p:txBody>
          <a:bodyPr wrap="square">
            <a:spAutoFit/>
          </a:bodyPr>
          <a:lstStyle/>
          <a:p>
            <a:r>
              <a:rPr lang="en-US" sz="2400" dirty="0"/>
              <a:t>Alcohols</a:t>
            </a:r>
            <a:br>
              <a:rPr lang="en-US" sz="2400" dirty="0"/>
            </a:br>
            <a:r>
              <a:rPr lang="en-US" sz="2400" dirty="0"/>
              <a:t>Alcohols are named by replacing the suffix </a:t>
            </a:r>
            <a:r>
              <a:rPr lang="en-US" sz="2400" b="1" dirty="0"/>
              <a:t>-</a:t>
            </a:r>
            <a:r>
              <a:rPr lang="en-US" sz="2400" b="1" dirty="0" err="1"/>
              <a:t>ane</a:t>
            </a:r>
            <a:r>
              <a:rPr lang="en-US" sz="2400" dirty="0"/>
              <a:t> with </a:t>
            </a:r>
            <a:r>
              <a:rPr lang="en-US" sz="2400" b="1" dirty="0"/>
              <a:t>-</a:t>
            </a:r>
            <a:r>
              <a:rPr lang="en-US" sz="2400" b="1" dirty="0" err="1"/>
              <a:t>anol</a:t>
            </a:r>
            <a:r>
              <a:rPr lang="en-US" sz="2400" dirty="0"/>
              <a:t>. If there is more than one hydroxyl group (-OH), the suffix is expanded to include a prefix that indicates the number of hydroxyl groups present (</a:t>
            </a:r>
            <a:r>
              <a:rPr lang="en-US" sz="2400" b="1" dirty="0"/>
              <a:t>-</a:t>
            </a:r>
            <a:r>
              <a:rPr lang="en-US" sz="2400" b="1" dirty="0" err="1"/>
              <a:t>anediol</a:t>
            </a:r>
            <a:r>
              <a:rPr lang="en-US" sz="2400" dirty="0"/>
              <a:t>, </a:t>
            </a:r>
            <a:r>
              <a:rPr lang="en-US" sz="2400" b="1" dirty="0"/>
              <a:t>-</a:t>
            </a:r>
            <a:r>
              <a:rPr lang="en-US" sz="2400" b="1" dirty="0" err="1"/>
              <a:t>anetriol</a:t>
            </a:r>
            <a:r>
              <a:rPr lang="en-US" sz="2400" dirty="0"/>
              <a:t>, etc.).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srcRect/>
          <a:stretch>
            <a:fillRect/>
          </a:stretch>
        </p:blipFill>
        <p:spPr bwMode="auto">
          <a:xfrm>
            <a:off x="990600" y="1524000"/>
            <a:ext cx="6699710" cy="5334000"/>
          </a:xfrm>
          <a:prstGeom prst="rect">
            <a:avLst/>
          </a:prstGeom>
          <a:noFill/>
          <a:ln w="9525">
            <a:noFill/>
            <a:miter lim="800000"/>
            <a:headEnd/>
            <a:tailEnd/>
          </a:ln>
          <a:effectLst/>
        </p:spPr>
      </p:pic>
      <p:sp>
        <p:nvSpPr>
          <p:cNvPr id="3" name="TextBox 2"/>
          <p:cNvSpPr txBox="1"/>
          <p:nvPr/>
        </p:nvSpPr>
        <p:spPr>
          <a:xfrm>
            <a:off x="1295400" y="685800"/>
            <a:ext cx="5410200" cy="369332"/>
          </a:xfrm>
          <a:prstGeom prst="rect">
            <a:avLst/>
          </a:prstGeom>
          <a:noFill/>
        </p:spPr>
        <p:txBody>
          <a:bodyPr wrap="square" rtlCol="0">
            <a:spAutoFit/>
          </a:bodyPr>
          <a:lstStyle/>
          <a:p>
            <a:r>
              <a:rPr lang="en-US" b="1" dirty="0" smtClean="0"/>
              <a:t>ALDEHYDES</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a:stretch>
            <a:fillRect/>
          </a:stretch>
        </p:blipFill>
        <p:spPr bwMode="auto">
          <a:xfrm>
            <a:off x="1143001" y="1008044"/>
            <a:ext cx="6666850" cy="4706956"/>
          </a:xfrm>
          <a:prstGeom prst="rect">
            <a:avLst/>
          </a:prstGeom>
          <a:noFill/>
          <a:ln w="9525">
            <a:noFill/>
            <a:miter lim="800000"/>
            <a:headEnd/>
            <a:tailEnd/>
          </a:ln>
          <a:effectLst/>
        </p:spPr>
      </p:pic>
      <p:sp>
        <p:nvSpPr>
          <p:cNvPr id="3" name="TextBox 2"/>
          <p:cNvSpPr txBox="1"/>
          <p:nvPr/>
        </p:nvSpPr>
        <p:spPr>
          <a:xfrm>
            <a:off x="2057400" y="533400"/>
            <a:ext cx="3886200" cy="369332"/>
          </a:xfrm>
          <a:prstGeom prst="rect">
            <a:avLst/>
          </a:prstGeom>
          <a:noFill/>
        </p:spPr>
        <p:txBody>
          <a:bodyPr wrap="square" rtlCol="0">
            <a:spAutoFit/>
          </a:bodyPr>
          <a:lstStyle/>
          <a:p>
            <a:pPr algn="ctr"/>
            <a:r>
              <a:rPr lang="en-US" b="1" dirty="0" smtClean="0"/>
              <a:t>KETONES</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990600" y="738187"/>
            <a:ext cx="6934200" cy="6119813"/>
          </a:xfrm>
          <a:prstGeom prst="rect">
            <a:avLst/>
          </a:prstGeom>
          <a:noFill/>
          <a:ln w="9525">
            <a:noFill/>
            <a:miter lim="800000"/>
            <a:headEnd/>
            <a:tailEnd/>
          </a:ln>
          <a:effectLst/>
        </p:spPr>
      </p:pic>
      <p:sp>
        <p:nvSpPr>
          <p:cNvPr id="3" name="TextBox 2"/>
          <p:cNvSpPr txBox="1"/>
          <p:nvPr/>
        </p:nvSpPr>
        <p:spPr>
          <a:xfrm>
            <a:off x="1676400" y="304800"/>
            <a:ext cx="3810000" cy="369332"/>
          </a:xfrm>
          <a:prstGeom prst="rect">
            <a:avLst/>
          </a:prstGeom>
          <a:noFill/>
        </p:spPr>
        <p:txBody>
          <a:bodyPr wrap="square" rtlCol="0">
            <a:spAutoFit/>
          </a:bodyPr>
          <a:lstStyle/>
          <a:p>
            <a:pPr algn="ctr"/>
            <a:r>
              <a:rPr lang="en-US" b="1" dirty="0" smtClean="0"/>
              <a:t>CARBOXYLIC ACIDS</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609600" y="157395"/>
            <a:ext cx="7620000" cy="6291548"/>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0" y="228600"/>
            <a:ext cx="9029700" cy="59436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440753" y="685800"/>
            <a:ext cx="7573951" cy="50292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28600"/>
            <a:ext cx="835100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8000"/>
                </a:solidFill>
                <a:effectLst/>
                <a:latin typeface="Arial" pitchFamily="34" charset="0"/>
                <a:cs typeface="Arial" pitchFamily="34" charset="0"/>
              </a:rPr>
              <a:t>Alkanes</a:t>
            </a:r>
            <a:r>
              <a:rPr kumimoji="0" lang="en-US" sz="2400" b="0" i="0" u="none" strike="noStrike" cap="none" normalizeH="0" baseline="0" dirty="0" smtClean="0">
                <a:ln>
                  <a:noFill/>
                </a:ln>
                <a:solidFill>
                  <a:srgbClr val="008000"/>
                </a:solidFill>
                <a:effectLst/>
                <a:latin typeface="Arial" pitchFamily="34" charset="0"/>
                <a:cs typeface="Arial" pitchFamily="34" charset="0"/>
              </a:rPr>
              <a:t> - saturated hydrocarbons</a:t>
            </a:r>
            <a:r>
              <a:rPr kumimoji="0" lang="en-US" sz="2400" b="0" i="0" u="none" strike="noStrike" cap="none" normalizeH="0" baseline="0" dirty="0" smtClean="0">
                <a:ln>
                  <a:noFill/>
                </a:ln>
                <a:solidFill>
                  <a:srgbClr val="000000"/>
                </a:solidFill>
                <a:effectLst/>
                <a:latin typeface="Arial" pitchFamily="34" charset="0"/>
                <a:cs typeface="Arial" pitchFamily="34" charset="0"/>
              </a:rPr>
              <a:t/>
            </a:r>
            <a:br>
              <a:rPr kumimoji="0" lang="en-US" sz="2400" b="0" i="0" u="none" strike="noStrike" cap="none" normalizeH="0" baseline="0" dirty="0" smtClean="0">
                <a:ln>
                  <a:noFill/>
                </a:ln>
                <a:solidFill>
                  <a:srgbClr val="000000"/>
                </a:solidFill>
                <a:effectLst/>
                <a:latin typeface="Arial" pitchFamily="34" charset="0"/>
                <a:cs typeface="Arial" pitchFamily="34" charset="0"/>
              </a:rPr>
            </a:br>
            <a:r>
              <a:rPr kumimoji="0" lang="en-US" sz="2400" b="0" i="0" u="none" strike="noStrike" cap="none" normalizeH="0" baseline="0" dirty="0" smtClean="0">
                <a:ln>
                  <a:noFill/>
                </a:ln>
                <a:solidFill>
                  <a:srgbClr val="000000"/>
                </a:solidFill>
                <a:effectLst/>
                <a:latin typeface="Arial" pitchFamily="34" charset="0"/>
                <a:cs typeface="Arial" pitchFamily="34" charset="0"/>
              </a:rPr>
              <a:t>The names of the straight chain saturated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 hydrocarbons for up to a 12 carbon chain are shown below.</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 The names of the </a:t>
            </a:r>
            <a:r>
              <a:rPr kumimoji="0" lang="en-US" sz="2400" b="0" i="0" u="none" strike="noStrike" cap="none" normalizeH="0" baseline="0" dirty="0" err="1" smtClean="0">
                <a:ln>
                  <a:noFill/>
                </a:ln>
                <a:solidFill>
                  <a:srgbClr val="000000"/>
                </a:solidFill>
                <a:effectLst/>
                <a:latin typeface="Arial" pitchFamily="34" charset="0"/>
                <a:cs typeface="Arial" pitchFamily="34" charset="0"/>
              </a:rPr>
              <a:t>substituents</a:t>
            </a:r>
            <a:r>
              <a:rPr kumimoji="0" lang="en-US" sz="2400" b="0" i="0" u="none" strike="noStrike" cap="none" normalizeH="0" baseline="0" dirty="0" smtClean="0">
                <a:ln>
                  <a:noFill/>
                </a:ln>
                <a:solidFill>
                  <a:srgbClr val="000000"/>
                </a:solidFill>
                <a:effectLst/>
                <a:latin typeface="Arial" pitchFamily="34" charset="0"/>
                <a:cs typeface="Arial" pitchFamily="34" charset="0"/>
              </a:rPr>
              <a:t> formed by the removal of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one hydrogen from the end of the chain is obtained by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changing the suffix -</a:t>
            </a:r>
            <a:r>
              <a:rPr kumimoji="0" lang="en-US" sz="2400" b="1" i="0" u="none" strike="noStrike" cap="none" normalizeH="0" baseline="0" dirty="0" err="1" smtClean="0">
                <a:ln>
                  <a:noFill/>
                </a:ln>
                <a:solidFill>
                  <a:srgbClr val="000000"/>
                </a:solidFill>
                <a:effectLst/>
                <a:latin typeface="Arial" pitchFamily="34" charset="0"/>
                <a:cs typeface="Arial" pitchFamily="34" charset="0"/>
              </a:rPr>
              <a:t>ane</a:t>
            </a:r>
            <a:r>
              <a:rPr kumimoji="0" lang="en-US" sz="2400" b="0" i="0" u="none" strike="noStrike" cap="none" normalizeH="0" baseline="0" dirty="0" smtClean="0">
                <a:ln>
                  <a:noFill/>
                </a:ln>
                <a:solidFill>
                  <a:srgbClr val="000000"/>
                </a:solidFill>
                <a:effectLst/>
                <a:latin typeface="Arial" pitchFamily="34" charset="0"/>
                <a:cs typeface="Arial" pitchFamily="34" charset="0"/>
              </a:rPr>
              <a:t> to -</a:t>
            </a:r>
            <a:r>
              <a:rPr kumimoji="0" lang="en-US" sz="2400" b="1" i="0" u="none" strike="noStrike" cap="none" normalizeH="0" baseline="0" dirty="0" err="1" smtClean="0">
                <a:ln>
                  <a:noFill/>
                </a:ln>
                <a:solidFill>
                  <a:srgbClr val="000000"/>
                </a:solidFill>
                <a:effectLst/>
                <a:latin typeface="Arial" pitchFamily="34" charset="0"/>
                <a:cs typeface="Arial" pitchFamily="34" charset="0"/>
              </a:rPr>
              <a:t>yl</a:t>
            </a:r>
            <a:r>
              <a:rPr kumimoji="0" lang="en-US" sz="2400" b="0" i="0" u="none" strike="noStrike" cap="none" normalizeH="0" baseline="0" dirty="0" smtClean="0">
                <a:ln>
                  <a:noFill/>
                </a:ln>
                <a:solidFill>
                  <a:srgbClr val="000000"/>
                </a:solidFill>
                <a:effectLst/>
                <a:latin typeface="Arial" pitchFamily="34"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
            </a:r>
            <a:br>
              <a:rPr kumimoji="0" lang="en-US" sz="2400" b="0" i="0" u="none" strike="noStrike" cap="none" normalizeH="0" baseline="0" dirty="0" smtClean="0">
                <a:ln>
                  <a:noFill/>
                </a:ln>
                <a:solidFill>
                  <a:schemeClr val="tx1"/>
                </a:solidFill>
                <a:effectLst/>
                <a:latin typeface="Arial" pitchFamily="34" charset="0"/>
                <a:cs typeface="Arial" pitchFamily="34" charset="0"/>
              </a:rPr>
            </a:b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a:srcRect/>
          <a:stretch>
            <a:fillRect/>
          </a:stretch>
        </p:blipFill>
        <p:spPr bwMode="auto">
          <a:xfrm>
            <a:off x="2541185" y="2438400"/>
            <a:ext cx="3648614" cy="4419601"/>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8697574"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There are a few common branched </a:t>
            </a:r>
            <a:r>
              <a:rPr kumimoji="0" lang="en-US" sz="2800" b="0" i="0" u="none" strike="noStrike" cap="none" normalizeH="0" baseline="0" dirty="0" err="1" smtClean="0">
                <a:ln>
                  <a:noFill/>
                </a:ln>
                <a:solidFill>
                  <a:srgbClr val="000000"/>
                </a:solidFill>
                <a:effectLst/>
                <a:latin typeface="Arial" pitchFamily="34" charset="0"/>
                <a:cs typeface="Arial" pitchFamily="34" charset="0"/>
              </a:rPr>
              <a:t>substituents</a:t>
            </a:r>
            <a:r>
              <a:rPr kumimoji="0" lang="en-US" sz="2800" b="0" i="0" u="none" strike="noStrike" cap="none" normalizeH="0" baseline="0" dirty="0" smtClean="0">
                <a:ln>
                  <a:noFill/>
                </a:ln>
                <a:solidFill>
                  <a:srgbClr val="000000"/>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which you should memorize. These are shown below.</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15362" name="Picture 2" descr="http://www.chem.uiuc.edu/GenChemReferences/nomen.GIF"/>
          <p:cNvPicPr>
            <a:picLocks noChangeAspect="1" noChangeArrowheads="1"/>
          </p:cNvPicPr>
          <p:nvPr/>
        </p:nvPicPr>
        <p:blipFill>
          <a:blip r:embed="rId2"/>
          <a:srcRect/>
          <a:stretch>
            <a:fillRect/>
          </a:stretch>
        </p:blipFill>
        <p:spPr bwMode="auto">
          <a:xfrm>
            <a:off x="838200" y="1828800"/>
            <a:ext cx="6789916" cy="2819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839200" cy="6370975"/>
          </a:xfrm>
          <a:prstGeom prst="rect">
            <a:avLst/>
          </a:prstGeom>
        </p:spPr>
        <p:txBody>
          <a:bodyPr wrap="square">
            <a:spAutoFit/>
          </a:bodyPr>
          <a:lstStyle/>
          <a:p>
            <a:r>
              <a:rPr lang="en-US" sz="2400" dirty="0"/>
              <a:t>Here is a simple list of rules to follow. Some examples are given at the end of the list.</a:t>
            </a:r>
            <a:br>
              <a:rPr lang="en-US" sz="2400" dirty="0"/>
            </a:br>
            <a:endParaRPr lang="en-US" sz="2400" dirty="0"/>
          </a:p>
          <a:p>
            <a:pPr>
              <a:buFont typeface="Arial" pitchFamily="34" charset="0"/>
              <a:buChar char="•"/>
            </a:pPr>
            <a:r>
              <a:rPr lang="en-US" sz="2400" dirty="0"/>
              <a:t>Identify the longest carbon chain. This chain is called the parent chain.</a:t>
            </a:r>
          </a:p>
          <a:p>
            <a:pPr>
              <a:buFont typeface="Arial" pitchFamily="34" charset="0"/>
              <a:buChar char="•"/>
            </a:pPr>
            <a:r>
              <a:rPr lang="en-US" sz="2400" dirty="0"/>
              <a:t>Identify all of the </a:t>
            </a:r>
            <a:r>
              <a:rPr lang="en-US" sz="2400" dirty="0" err="1"/>
              <a:t>substituents</a:t>
            </a:r>
            <a:r>
              <a:rPr lang="en-US" sz="2400" dirty="0"/>
              <a:t> (groups appending from the parent chain).</a:t>
            </a:r>
          </a:p>
          <a:p>
            <a:pPr>
              <a:buFont typeface="Arial" pitchFamily="34" charset="0"/>
              <a:buChar char="•"/>
            </a:pPr>
            <a:r>
              <a:rPr lang="en-US" sz="2400" dirty="0"/>
              <a:t>Number the carbons of the parent chain from the end that gives the </a:t>
            </a:r>
            <a:r>
              <a:rPr lang="en-US" sz="2400" dirty="0" err="1"/>
              <a:t>substituents</a:t>
            </a:r>
            <a:r>
              <a:rPr lang="en-US" sz="2400" dirty="0"/>
              <a:t> the lowest numbers. When </a:t>
            </a:r>
            <a:r>
              <a:rPr lang="en-US" sz="2400" dirty="0" err="1"/>
              <a:t>compairing</a:t>
            </a:r>
            <a:r>
              <a:rPr lang="en-US" sz="2400" dirty="0"/>
              <a:t> a series of numbers, the series that is the "lowest" is the one which contains the lowest number at the occasion of the first difference. If two or more side chains are in equivalent positions, assign the lowest number to the one which will come first in the name.</a:t>
            </a:r>
          </a:p>
          <a:p>
            <a:pPr>
              <a:buFont typeface="Arial" pitchFamily="34" charset="0"/>
              <a:buChar char="•"/>
            </a:pPr>
            <a:r>
              <a:rPr lang="en-US" sz="2400" dirty="0"/>
              <a:t>If the same substituent occurs more than once, the location of each point on which the substituent occurs is given. In addition, the number of times the substituent group occurs is indicated by a prefix (</a:t>
            </a:r>
            <a:r>
              <a:rPr lang="en-US" sz="2400" dirty="0" err="1"/>
              <a:t>di</a:t>
            </a:r>
            <a:r>
              <a:rPr lang="en-US" sz="2400" dirty="0"/>
              <a:t>, tri, tetra,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51344"/>
            <a:ext cx="8458200" cy="4893647"/>
          </a:xfrm>
          <a:prstGeom prst="rect">
            <a:avLst/>
          </a:prstGeom>
        </p:spPr>
        <p:txBody>
          <a:bodyPr wrap="square">
            <a:spAutoFit/>
          </a:bodyPr>
          <a:lstStyle/>
          <a:p>
            <a:pPr>
              <a:buFont typeface="Arial" pitchFamily="34" charset="0"/>
              <a:buChar char="•"/>
            </a:pPr>
            <a:r>
              <a:rPr lang="en-US" sz="2400" dirty="0"/>
              <a:t>If there are two or more different </a:t>
            </a:r>
            <a:r>
              <a:rPr lang="en-US" sz="2400" dirty="0" err="1"/>
              <a:t>substituents</a:t>
            </a:r>
            <a:r>
              <a:rPr lang="en-US" sz="2400" dirty="0"/>
              <a:t> they are listed in alphabetical order using the base name (ignore the prefixes). The only prefix which </a:t>
            </a:r>
            <a:r>
              <a:rPr lang="en-US" sz="2400" b="1" dirty="0"/>
              <a:t>is</a:t>
            </a:r>
            <a:r>
              <a:rPr lang="en-US" sz="2400" dirty="0"/>
              <a:t> used when putting the </a:t>
            </a:r>
            <a:r>
              <a:rPr lang="en-US" sz="2400" dirty="0" err="1"/>
              <a:t>substituents</a:t>
            </a:r>
            <a:r>
              <a:rPr lang="en-US" sz="2400" dirty="0"/>
              <a:t> in alphabetical order is </a:t>
            </a:r>
            <a:r>
              <a:rPr lang="en-US" sz="2400" b="1" dirty="0" err="1"/>
              <a:t>iso</a:t>
            </a:r>
            <a:r>
              <a:rPr lang="en-US" sz="2400" dirty="0"/>
              <a:t> as in isopropyl or isobutyl. The prefixes sec- and </a:t>
            </a:r>
            <a:r>
              <a:rPr lang="en-US" sz="2400" dirty="0" err="1"/>
              <a:t>tert</a:t>
            </a:r>
            <a:r>
              <a:rPr lang="en-US" sz="2400" dirty="0"/>
              <a:t>- are not used in determining alphabetical order except when compared with each other.</a:t>
            </a:r>
          </a:p>
          <a:p>
            <a:pPr>
              <a:buFont typeface="Arial" pitchFamily="34" charset="0"/>
              <a:buChar char="•"/>
            </a:pPr>
            <a:r>
              <a:rPr lang="en-US" sz="2400" dirty="0"/>
              <a:t>If chains of equal length are competing for selection as the parent chain, then the choice goes in series to:</a:t>
            </a:r>
            <a:br>
              <a:rPr lang="en-US" sz="2400" dirty="0"/>
            </a:br>
            <a:r>
              <a:rPr lang="en-US" sz="2400" dirty="0"/>
              <a:t>a) the chain which has the greatest number of side chains.</a:t>
            </a:r>
            <a:br>
              <a:rPr lang="en-US" sz="2400" dirty="0"/>
            </a:br>
            <a:r>
              <a:rPr lang="en-US" sz="2400" dirty="0"/>
              <a:t>b) the chain whose </a:t>
            </a:r>
            <a:r>
              <a:rPr lang="en-US" sz="2400" dirty="0" err="1"/>
              <a:t>substituents</a:t>
            </a:r>
            <a:r>
              <a:rPr lang="en-US" sz="2400" dirty="0"/>
              <a:t> have the lowest- numbers.</a:t>
            </a:r>
            <a:br>
              <a:rPr lang="en-US" sz="2400" dirty="0"/>
            </a:br>
            <a:r>
              <a:rPr lang="en-US" sz="2400" dirty="0"/>
              <a:t>c) the chain having the greatest number of carbon atoms in the smaller side chain.</a:t>
            </a:r>
            <a:br>
              <a:rPr lang="en-US" sz="2400" dirty="0"/>
            </a:br>
            <a:r>
              <a:rPr lang="en-US" sz="2400" dirty="0"/>
              <a:t>d)the chain having the least branched side chains.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1202573" cy="33239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210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533400" y="228600"/>
            <a:ext cx="2762295" cy="369332"/>
          </a:xfrm>
          <a:prstGeom prst="rect">
            <a:avLst/>
          </a:prstGeom>
        </p:spPr>
        <p:txBody>
          <a:bodyPr wrap="none">
            <a:spAutoFit/>
          </a:bodyPr>
          <a:lstStyle/>
          <a:p>
            <a:r>
              <a:rPr kumimoji="0" lang="en-US" b="0" i="0" u="none" strike="noStrike" cap="none" normalizeH="0" baseline="0" dirty="0" smtClean="0">
                <a:ln>
                  <a:noFill/>
                </a:ln>
                <a:solidFill>
                  <a:srgbClr val="000000"/>
                </a:solidFill>
                <a:effectLst/>
                <a:latin typeface="Arial" pitchFamily="34" charset="0"/>
                <a:cs typeface="Arial" pitchFamily="34" charset="0"/>
              </a:rPr>
              <a:t>Here are some examples</a:t>
            </a:r>
            <a:endParaRPr lang="en-US" dirty="0"/>
          </a:p>
        </p:txBody>
      </p:sp>
      <p:pic>
        <p:nvPicPr>
          <p:cNvPr id="16387" name="Picture 3"/>
          <p:cNvPicPr>
            <a:picLocks noChangeAspect="1" noChangeArrowheads="1"/>
          </p:cNvPicPr>
          <p:nvPr/>
        </p:nvPicPr>
        <p:blipFill>
          <a:blip r:embed="rId2"/>
          <a:srcRect/>
          <a:stretch>
            <a:fillRect/>
          </a:stretch>
        </p:blipFill>
        <p:spPr bwMode="auto">
          <a:xfrm>
            <a:off x="457200" y="914400"/>
            <a:ext cx="8448912" cy="549613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152400"/>
            <a:ext cx="8281434"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8000"/>
                </a:solidFill>
                <a:effectLst/>
                <a:latin typeface="Arial" pitchFamily="34" charset="0"/>
                <a:cs typeface="Arial" pitchFamily="34" charset="0"/>
              </a:rPr>
              <a:t>Alkyl halides</a:t>
            </a:r>
            <a:r>
              <a:rPr kumimoji="0" lang="en-US" sz="2400" b="0" i="0" u="none" strike="noStrike" cap="none" normalizeH="0" baseline="0" dirty="0" smtClean="0">
                <a:ln>
                  <a:noFill/>
                </a:ln>
                <a:solidFill>
                  <a:srgbClr val="000000"/>
                </a:solidFill>
                <a:effectLst/>
                <a:latin typeface="Arial" pitchFamily="34" charset="0"/>
                <a:cs typeface="Arial" pitchFamily="34" charset="0"/>
              </a:rPr>
              <a:t/>
            </a:r>
            <a:br>
              <a:rPr kumimoji="0" lang="en-US" sz="2400" b="0" i="0" u="none" strike="noStrike" cap="none" normalizeH="0" baseline="0" dirty="0" smtClean="0">
                <a:ln>
                  <a:noFill/>
                </a:ln>
                <a:solidFill>
                  <a:srgbClr val="000000"/>
                </a:solidFill>
                <a:effectLst/>
                <a:latin typeface="Arial" pitchFamily="34" charset="0"/>
                <a:cs typeface="Arial" pitchFamily="34" charset="0"/>
              </a:rPr>
            </a:br>
            <a:r>
              <a:rPr kumimoji="0" lang="en-US" sz="2400" b="0" i="0" u="none" strike="noStrike" cap="none" normalizeH="0" baseline="0" dirty="0" smtClean="0">
                <a:ln>
                  <a:noFill/>
                </a:ln>
                <a:solidFill>
                  <a:srgbClr val="000000"/>
                </a:solidFill>
                <a:effectLst/>
                <a:latin typeface="Arial" pitchFamily="34" charset="0"/>
                <a:cs typeface="Arial" pitchFamily="34" charset="0"/>
              </a:rPr>
              <a:t>The halogen is treated as a substituent on an </a:t>
            </a:r>
            <a:r>
              <a:rPr kumimoji="0" lang="en-US" sz="2400" b="0" i="0" u="none" strike="noStrike" cap="none" normalizeH="0" baseline="0" dirty="0" err="1" smtClean="0">
                <a:ln>
                  <a:noFill/>
                </a:ln>
                <a:solidFill>
                  <a:srgbClr val="000000"/>
                </a:solidFill>
                <a:effectLst/>
                <a:latin typeface="Arial" pitchFamily="34" charset="0"/>
                <a:cs typeface="Arial" pitchFamily="34" charset="0"/>
              </a:rPr>
              <a:t>alkane</a:t>
            </a:r>
            <a:r>
              <a:rPr kumimoji="0" lang="en-US" sz="2400" b="0" i="0" u="none" strike="noStrike" cap="none" normalizeH="0" baseline="0" dirty="0" smtClean="0">
                <a:ln>
                  <a:noFill/>
                </a:ln>
                <a:solidFill>
                  <a:srgbClr val="000000"/>
                </a:solidFill>
                <a:effectLst/>
                <a:latin typeface="Arial" pitchFamily="34" charset="0"/>
                <a:cs typeface="Arial" pitchFamily="34" charset="0"/>
              </a:rPr>
              <a:t> chain.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 The halo- substituent is considered of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equal rank with an alkyl substituent in the numbering of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parent chain. The halogens are represented as follows: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Here are some examples: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cs typeface="Arial" pitchFamily="34" charset="0"/>
              </a:rPr>
              <a:t/>
            </a:r>
            <a:br>
              <a:rPr kumimoji="0" lang="en-US" sz="1200" b="0" i="0" u="none" strike="noStrike" cap="none" normalizeH="0" baseline="0" dirty="0" smtClean="0">
                <a:ln>
                  <a:noFill/>
                </a:ln>
                <a:solidFill>
                  <a:srgbClr val="000000"/>
                </a:solidFill>
                <a:effectLst/>
                <a:latin typeface="Arial" pitchFamily="34" charset="0"/>
                <a:cs typeface="Arial" pitchFamily="34" charset="0"/>
              </a:rPr>
            </a:br>
            <a:r>
              <a:rPr kumimoji="0" lang="en-US" sz="1200" b="0" i="0" u="none" strike="noStrike" cap="none" normalizeH="0" baseline="0" dirty="0" smtClean="0">
                <a:ln>
                  <a:noFill/>
                </a:ln>
                <a:solidFill>
                  <a:srgbClr val="000000"/>
                </a:solidFill>
                <a:effectLst/>
                <a:latin typeface="Arial" pitchFamily="34" charset="0"/>
                <a:cs typeface="Arial" pitchFamily="34" charset="0"/>
              </a:rPr>
              <a:t>  </a:t>
            </a:r>
            <a:endParaRPr kumimoji="0" lang="en-US" sz="4200" b="0" i="0" u="none" strike="noStrike" cap="none" normalizeH="0" baseline="0" dirty="0" smtClean="0">
              <a:ln>
                <a:noFill/>
              </a:ln>
              <a:solidFill>
                <a:srgbClr val="000000"/>
              </a:solidFill>
              <a:effectLst/>
              <a:latin typeface="Arial" pitchFamily="34" charset="0"/>
              <a:cs typeface="Arial" pitchFamily="34" charset="0"/>
            </a:endParaRPr>
          </a:p>
        </p:txBody>
      </p:sp>
      <p:pic>
        <p:nvPicPr>
          <p:cNvPr id="5" name="Picture 2" descr="http://www.chem.uiuc.edu/GenChemReferences/ex_alkyl_halides.GIF"/>
          <p:cNvPicPr>
            <a:picLocks noChangeAspect="1" noChangeArrowheads="1"/>
          </p:cNvPicPr>
          <p:nvPr/>
        </p:nvPicPr>
        <p:blipFill>
          <a:blip r:embed="rId2"/>
          <a:srcRect/>
          <a:stretch>
            <a:fillRect/>
          </a:stretch>
        </p:blipFill>
        <p:spPr bwMode="auto">
          <a:xfrm>
            <a:off x="0" y="4648200"/>
            <a:ext cx="8269310" cy="1752600"/>
          </a:xfrm>
          <a:prstGeom prst="rect">
            <a:avLst/>
          </a:prstGeom>
          <a:noFill/>
        </p:spPr>
      </p:pic>
      <p:pic>
        <p:nvPicPr>
          <p:cNvPr id="19459" name="Picture 3"/>
          <p:cNvPicPr>
            <a:picLocks noChangeAspect="1" noChangeArrowheads="1"/>
          </p:cNvPicPr>
          <p:nvPr/>
        </p:nvPicPr>
        <p:blipFill>
          <a:blip r:embed="rId3"/>
          <a:srcRect/>
          <a:stretch>
            <a:fillRect/>
          </a:stretch>
        </p:blipFill>
        <p:spPr bwMode="auto">
          <a:xfrm>
            <a:off x="2819400" y="2514600"/>
            <a:ext cx="2505075" cy="201557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534400" cy="6863417"/>
          </a:xfrm>
          <a:prstGeom prst="rect">
            <a:avLst/>
          </a:prstGeom>
        </p:spPr>
        <p:txBody>
          <a:bodyPr wrap="square">
            <a:spAutoFit/>
          </a:bodyPr>
          <a:lstStyle/>
          <a:p>
            <a:r>
              <a:rPr lang="en-US" sz="2000" dirty="0"/>
              <a:t>Alkenes and Alkynes - unsaturated hydrocarbons</a:t>
            </a:r>
            <a:br>
              <a:rPr lang="en-US" sz="2000" dirty="0"/>
            </a:br>
            <a:r>
              <a:rPr lang="en-US" sz="2000" dirty="0"/>
              <a:t>Double bonds in hydrocarbons are indicated by replacing the suffix </a:t>
            </a:r>
            <a:r>
              <a:rPr lang="en-US" sz="2000" b="1" dirty="0"/>
              <a:t>-</a:t>
            </a:r>
            <a:r>
              <a:rPr lang="en-US" sz="2000" b="1" dirty="0" err="1"/>
              <a:t>ane</a:t>
            </a:r>
            <a:r>
              <a:rPr lang="en-US" sz="2000" dirty="0"/>
              <a:t> with </a:t>
            </a:r>
            <a:r>
              <a:rPr lang="en-US" sz="2000" b="1" dirty="0"/>
              <a:t>-</a:t>
            </a:r>
            <a:r>
              <a:rPr lang="en-US" sz="2000" b="1" dirty="0" err="1"/>
              <a:t>ene</a:t>
            </a:r>
            <a:r>
              <a:rPr lang="en-US" sz="2000" dirty="0"/>
              <a:t>. </a:t>
            </a:r>
            <a:endParaRPr lang="en-US" sz="2000" dirty="0" smtClean="0"/>
          </a:p>
          <a:p>
            <a:pPr>
              <a:buFont typeface="Arial" pitchFamily="34" charset="0"/>
              <a:buChar char="•"/>
            </a:pPr>
            <a:r>
              <a:rPr lang="en-US" sz="2000" dirty="0" smtClean="0"/>
              <a:t>If </a:t>
            </a:r>
            <a:r>
              <a:rPr lang="en-US" sz="2000" dirty="0"/>
              <a:t>there is more than one double bond, the suffix is expanded to include a prefix that indicates the number of double bonds present (</a:t>
            </a:r>
            <a:r>
              <a:rPr lang="en-US" sz="2000" b="1" dirty="0"/>
              <a:t>-</a:t>
            </a:r>
            <a:r>
              <a:rPr lang="en-US" sz="2000" b="1" dirty="0" err="1"/>
              <a:t>adiene</a:t>
            </a:r>
            <a:r>
              <a:rPr lang="en-US" sz="2000" dirty="0"/>
              <a:t>, </a:t>
            </a:r>
            <a:r>
              <a:rPr lang="en-US" sz="2000" b="1" dirty="0"/>
              <a:t>-</a:t>
            </a:r>
            <a:r>
              <a:rPr lang="en-US" sz="2000" b="1" dirty="0" err="1"/>
              <a:t>atriene</a:t>
            </a:r>
            <a:r>
              <a:rPr lang="en-US" sz="2000" dirty="0"/>
              <a:t>, etc.). Triple bonds are named in a similar way using the suffix </a:t>
            </a:r>
            <a:r>
              <a:rPr lang="en-US" sz="2000" b="1" dirty="0"/>
              <a:t>-</a:t>
            </a:r>
            <a:r>
              <a:rPr lang="en-US" sz="2000" b="1" dirty="0" err="1"/>
              <a:t>yne</a:t>
            </a:r>
            <a:r>
              <a:rPr lang="en-US" sz="2000" dirty="0"/>
              <a:t>. The position of the multiple bond(s) within the parent chain is(are) indicated by placing the number(s) of the first carbon of the multiple bond(s) directly in front of the base name.</a:t>
            </a:r>
          </a:p>
          <a:p>
            <a:r>
              <a:rPr lang="en-US" sz="2000" b="1" dirty="0"/>
              <a:t>Here is an important list of rules to follow:</a:t>
            </a:r>
          </a:p>
          <a:p>
            <a:pPr>
              <a:buFont typeface="Arial" pitchFamily="34" charset="0"/>
              <a:buChar char="•"/>
            </a:pPr>
            <a:r>
              <a:rPr lang="en-US" sz="2000" dirty="0"/>
              <a:t>The parent chain is numbered so that the multiple bonds have the lowest numbers (double and triple bonds have priority over alkyl and halo </a:t>
            </a:r>
            <a:r>
              <a:rPr lang="en-US" sz="2000" dirty="0" err="1"/>
              <a:t>substituents</a:t>
            </a:r>
            <a:r>
              <a:rPr lang="en-US" sz="2000" dirty="0"/>
              <a:t>).</a:t>
            </a:r>
          </a:p>
          <a:p>
            <a:pPr>
              <a:buFont typeface="Arial" pitchFamily="34" charset="0"/>
              <a:buChar char="•"/>
            </a:pPr>
            <a:r>
              <a:rPr lang="en-US" sz="2000" dirty="0"/>
              <a:t>When both double and triple bonds are present, numbers as low as possible are given to double and triple bonds even though this may at times give "-</a:t>
            </a:r>
            <a:r>
              <a:rPr lang="en-US" sz="2000" dirty="0" err="1"/>
              <a:t>yne</a:t>
            </a:r>
            <a:r>
              <a:rPr lang="en-US" sz="2000" dirty="0"/>
              <a:t>" a lower number than "-</a:t>
            </a:r>
            <a:r>
              <a:rPr lang="en-US" sz="2000" dirty="0" err="1"/>
              <a:t>ene</a:t>
            </a:r>
            <a:r>
              <a:rPr lang="en-US" sz="2000" dirty="0"/>
              <a:t>". When there is a choice in numbering, the double bonds are given the lowest numbers.</a:t>
            </a:r>
          </a:p>
          <a:p>
            <a:pPr>
              <a:buFont typeface="Arial" pitchFamily="34" charset="0"/>
              <a:buChar char="•"/>
            </a:pPr>
            <a:r>
              <a:rPr lang="en-US" sz="2000" dirty="0"/>
              <a:t>When both double and triple bonds are present, the -en suffix follows the parent chain directly and the -</a:t>
            </a:r>
            <a:r>
              <a:rPr lang="en-US" sz="2000" dirty="0" err="1"/>
              <a:t>yne</a:t>
            </a:r>
            <a:r>
              <a:rPr lang="en-US" sz="2000" dirty="0"/>
              <a:t> suffix follows the -en suffix (notice that the e is left off, -en instead of -</a:t>
            </a:r>
            <a:r>
              <a:rPr lang="en-US" sz="2000" dirty="0" err="1"/>
              <a:t>ene</a:t>
            </a:r>
            <a:r>
              <a:rPr lang="en-US" sz="2000" dirty="0"/>
              <a:t>). The location of the double bond(s) is(are) indicated before the parent name as before, and the location of the triple bond(s) is(are) indicated between the -en and -</a:t>
            </a:r>
            <a:r>
              <a:rPr lang="en-US" sz="2000" dirty="0" err="1"/>
              <a:t>yne</a:t>
            </a:r>
            <a:r>
              <a:rPr lang="en-US" sz="2000" dirty="0"/>
              <a:t> suffixes. See below for examples.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614692" y="609600"/>
            <a:ext cx="7914614" cy="56388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88</Words>
  <Application>Microsoft Office PowerPoint</Application>
  <PresentationFormat>On-screen Show (4:3)</PresentationFormat>
  <Paragraphs>34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sns</dc:creator>
  <cp:lastModifiedBy>sns</cp:lastModifiedBy>
  <cp:revision>2</cp:revision>
  <dcterms:created xsi:type="dcterms:W3CDTF">2019-11-13T04:19:34Z</dcterms:created>
  <dcterms:modified xsi:type="dcterms:W3CDTF">2019-11-13T04:38:07Z</dcterms:modified>
</cp:coreProperties>
</file>